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  <p:sldId id="276" r:id="rId7"/>
    <p:sldId id="277" r:id="rId8"/>
    <p:sldId id="258" r:id="rId9"/>
    <p:sldId id="257" r:id="rId10"/>
    <p:sldId id="275" r:id="rId11"/>
    <p:sldId id="260" r:id="rId12"/>
    <p:sldId id="27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42982"/>
            <a:ext cx="6858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4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0125"/>
            <a:ext cx="7886700" cy="9059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9999"/>
            <a:ext cx="7886700" cy="500174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335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D58D-28AA-4AFA-BA92-19FBDD983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071" y="2617006"/>
            <a:ext cx="7573654" cy="2023233"/>
          </a:xfrm>
        </p:spPr>
        <p:txBody>
          <a:bodyPr anchor="b" anchorCtr="0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7D5F8-C0C8-4477-A075-CFCCEB8432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6071" y="4913313"/>
            <a:ext cx="7573654" cy="7366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7103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6D5DC-7B52-4388-820D-3CC186861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87" y="5525036"/>
            <a:ext cx="7188826" cy="699016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88721-A55C-40BF-A0A1-35D4BC328D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87700" y="1970424"/>
            <a:ext cx="2768600" cy="2924175"/>
          </a:xfrm>
        </p:spPr>
        <p:txBody>
          <a:bodyPr anchor="ctr" anchorCtr="1">
            <a:noAutofit/>
          </a:bodyPr>
          <a:lstStyle>
            <a:lvl1pPr algn="ctr">
              <a:defRPr sz="239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1065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6ADFD-CD8F-4F37-9753-364F6499E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62118"/>
            <a:ext cx="78867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EE9FC-0B37-44D1-B1DA-71B2629603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579438"/>
            <a:ext cx="1509243" cy="1622425"/>
          </a:xfrm>
        </p:spPr>
        <p:txBody>
          <a:bodyPr anchor="ctr" anchorCtr="1">
            <a:noAutofit/>
          </a:bodyPr>
          <a:lstStyle>
            <a:lvl1pPr algn="ctr">
              <a:defRPr sz="13800">
                <a:solidFill>
                  <a:schemeClr val="tx2"/>
                </a:solidFill>
              </a:defRPr>
            </a:lvl1pPr>
          </a:lstStyle>
          <a:p>
            <a:pPr lvl="0"/>
            <a:r>
              <a:rPr lang="fr-BE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9029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60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009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4" r:id="rId5"/>
    <p:sldLayoutId id="214748366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3A84-824E-4991-AA22-843B692ABF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Nieuwe</a:t>
            </a:r>
            <a:r>
              <a:rPr lang="en-GB" dirty="0"/>
              <a:t> </a:t>
            </a:r>
            <a:r>
              <a:rPr lang="en-GB" dirty="0" err="1"/>
              <a:t>Loonmotor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4B7DF-2C88-44E2-ACEC-0B69185AD3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93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386157" y="1687168"/>
            <a:ext cx="1252330" cy="536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(E-) Form</a:t>
            </a:r>
          </a:p>
        </p:txBody>
      </p:sp>
      <p:sp>
        <p:nvSpPr>
          <p:cNvPr id="5" name="Oval 4"/>
          <p:cNvSpPr/>
          <p:nvPr/>
        </p:nvSpPr>
        <p:spPr>
          <a:xfrm>
            <a:off x="601318" y="1687168"/>
            <a:ext cx="1252330" cy="536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Galop</a:t>
            </a:r>
          </a:p>
        </p:txBody>
      </p:sp>
      <p:sp>
        <p:nvSpPr>
          <p:cNvPr id="6" name="Rectangle 5"/>
          <p:cNvSpPr/>
          <p:nvPr/>
        </p:nvSpPr>
        <p:spPr>
          <a:xfrm>
            <a:off x="1227482" y="2872447"/>
            <a:ext cx="1603718" cy="1223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7" name="Rectangle 6"/>
          <p:cNvSpPr/>
          <p:nvPr/>
        </p:nvSpPr>
        <p:spPr>
          <a:xfrm>
            <a:off x="1413804" y="2999057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PPS 9.0</a:t>
            </a:r>
          </a:p>
        </p:txBody>
      </p:sp>
      <p:sp>
        <p:nvSpPr>
          <p:cNvPr id="8" name="Rectangle 7"/>
          <p:cNvSpPr/>
          <p:nvPr/>
        </p:nvSpPr>
        <p:spPr>
          <a:xfrm>
            <a:off x="1413803" y="3526595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L4</a:t>
            </a:r>
          </a:p>
        </p:txBody>
      </p:sp>
      <p:sp>
        <p:nvSpPr>
          <p:cNvPr id="9" name="Rectangle 8"/>
          <p:cNvSpPr/>
          <p:nvPr/>
        </p:nvSpPr>
        <p:spPr>
          <a:xfrm>
            <a:off x="323787" y="2350490"/>
            <a:ext cx="1603716" cy="327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Interface/programs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86157" y="2350490"/>
            <a:ext cx="1529861" cy="327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Man </a:t>
            </a:r>
            <a:r>
              <a:rPr lang="nl-BE" sz="1350" dirty="0" err="1">
                <a:solidFill>
                  <a:schemeClr val="tx1"/>
                </a:solidFill>
              </a:rPr>
              <a:t>encodage</a:t>
            </a:r>
            <a:endParaRPr lang="nl-BE" sz="135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27482" y="4265149"/>
            <a:ext cx="1603718" cy="305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Rapportage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27482" y="4739934"/>
            <a:ext cx="1603718" cy="284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Programs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27482" y="5214718"/>
            <a:ext cx="1603718" cy="2743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44298" y="2999057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PPS 9.2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44298" y="3526595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SAP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2899" y="4571122"/>
            <a:ext cx="1603718" cy="305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Rapportage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81865" y="4571122"/>
            <a:ext cx="1603718" cy="284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DMS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44298" y="1838472"/>
            <a:ext cx="1187038" cy="55919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/>
              <a:t>INPUT</a:t>
            </a:r>
          </a:p>
        </p:txBody>
      </p:sp>
      <p:cxnSp>
        <p:nvCxnSpPr>
          <p:cNvPr id="20" name="Straight Arrow Connector 19"/>
          <p:cNvCxnSpPr>
            <a:stCxn id="5" idx="4"/>
          </p:cNvCxnSpPr>
          <p:nvPr/>
        </p:nvCxnSpPr>
        <p:spPr>
          <a:xfrm flipH="1">
            <a:off x="1227483" y="2223881"/>
            <a:ext cx="1" cy="126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4"/>
          </p:cNvCxnSpPr>
          <p:nvPr/>
        </p:nvCxnSpPr>
        <p:spPr>
          <a:xfrm flipH="1">
            <a:off x="3012321" y="2223881"/>
            <a:ext cx="1" cy="126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  <a:stCxn id="9" idx="2"/>
          </p:cNvCxnSpPr>
          <p:nvPr/>
        </p:nvCxnSpPr>
        <p:spPr>
          <a:xfrm>
            <a:off x="1125645" y="2677564"/>
            <a:ext cx="728003" cy="194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2"/>
          </p:cNvCxnSpPr>
          <p:nvPr/>
        </p:nvCxnSpPr>
        <p:spPr>
          <a:xfrm flipH="1">
            <a:off x="2386157" y="2677564"/>
            <a:ext cx="764931" cy="189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2"/>
            <a:endCxn id="11" idx="0"/>
          </p:cNvCxnSpPr>
          <p:nvPr/>
        </p:nvCxnSpPr>
        <p:spPr>
          <a:xfrm>
            <a:off x="2029341" y="4096336"/>
            <a:ext cx="0" cy="168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2"/>
            <a:endCxn id="12" idx="0"/>
          </p:cNvCxnSpPr>
          <p:nvPr/>
        </p:nvCxnSpPr>
        <p:spPr>
          <a:xfrm>
            <a:off x="2029341" y="4571122"/>
            <a:ext cx="0" cy="168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2" idx="2"/>
            <a:endCxn id="13" idx="0"/>
          </p:cNvCxnSpPr>
          <p:nvPr/>
        </p:nvCxnSpPr>
        <p:spPr>
          <a:xfrm>
            <a:off x="2029341" y="5024804"/>
            <a:ext cx="0" cy="189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4" idx="2"/>
            <a:endCxn id="15" idx="0"/>
          </p:cNvCxnSpPr>
          <p:nvPr/>
        </p:nvCxnSpPr>
        <p:spPr>
          <a:xfrm>
            <a:off x="6837817" y="3399986"/>
            <a:ext cx="0" cy="126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5" idx="2"/>
            <a:endCxn id="16" idx="0"/>
          </p:cNvCxnSpPr>
          <p:nvPr/>
        </p:nvCxnSpPr>
        <p:spPr>
          <a:xfrm flipH="1">
            <a:off x="5804758" y="3927525"/>
            <a:ext cx="1033059" cy="643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5" idx="2"/>
            <a:endCxn id="17" idx="0"/>
          </p:cNvCxnSpPr>
          <p:nvPr/>
        </p:nvCxnSpPr>
        <p:spPr>
          <a:xfrm>
            <a:off x="6837817" y="3927525"/>
            <a:ext cx="1245908" cy="643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/>
          <p:cNvCxnSpPr>
            <a:stCxn id="10" idx="2"/>
            <a:endCxn id="14" idx="0"/>
          </p:cNvCxnSpPr>
          <p:nvPr/>
        </p:nvCxnSpPr>
        <p:spPr>
          <a:xfrm rot="16200000" flipH="1">
            <a:off x="4833706" y="994945"/>
            <a:ext cx="321493" cy="3686729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652432" y="1986487"/>
            <a:ext cx="1535440" cy="3270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Interface/programs</a:t>
            </a:r>
          </a:p>
        </p:txBody>
      </p:sp>
      <p:cxnSp>
        <p:nvCxnSpPr>
          <p:cNvPr id="48" name="Connector: Elbow 47"/>
          <p:cNvCxnSpPr>
            <a:cxnSpLocks/>
            <a:stCxn id="5" idx="0"/>
            <a:endCxn id="44" idx="0"/>
          </p:cNvCxnSpPr>
          <p:nvPr/>
        </p:nvCxnSpPr>
        <p:spPr>
          <a:xfrm rot="16200000" flipH="1">
            <a:off x="3174157" y="-259507"/>
            <a:ext cx="299319" cy="4192669"/>
          </a:xfrm>
          <a:prstGeom prst="bentConnector3">
            <a:avLst>
              <a:gd name="adj1" fmla="val -76373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/>
          <p:cNvCxnSpPr>
            <a:cxnSpLocks/>
            <a:stCxn id="44" idx="2"/>
            <a:endCxn id="14" idx="0"/>
          </p:cNvCxnSpPr>
          <p:nvPr/>
        </p:nvCxnSpPr>
        <p:spPr>
          <a:xfrm rot="16200000" flipH="1">
            <a:off x="5786236" y="1947476"/>
            <a:ext cx="685496" cy="1417665"/>
          </a:xfrm>
          <a:prstGeom prst="bentConnector3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" idx="0"/>
          </p:cNvCxnSpPr>
          <p:nvPr/>
        </p:nvCxnSpPr>
        <p:spPr>
          <a:xfrm flipH="1" flipV="1">
            <a:off x="3012321" y="1521949"/>
            <a:ext cx="1" cy="16521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4" idx="3"/>
          </p:cNvCxnSpPr>
          <p:nvPr/>
        </p:nvCxnSpPr>
        <p:spPr>
          <a:xfrm flipH="1">
            <a:off x="1308296" y="2145281"/>
            <a:ext cx="1261261" cy="205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431335" y="2397663"/>
            <a:ext cx="0" cy="6013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244298" y="2397663"/>
            <a:ext cx="0" cy="6013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483159" y="857250"/>
            <a:ext cx="52754" cy="5143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928468" y="994410"/>
            <a:ext cx="2393954" cy="3376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/>
              <a:t>AS IS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787250" y="994409"/>
            <a:ext cx="2393954" cy="3376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/>
              <a:t>TO BE</a:t>
            </a:r>
          </a:p>
        </p:txBody>
      </p:sp>
    </p:spTree>
    <p:extLst>
      <p:ext uri="{BB962C8B-B14F-4D97-AF65-F5344CB8AC3E}">
        <p14:creationId xmlns:p14="http://schemas.microsoft.com/office/powerpoint/2010/main" val="346952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386157" y="1687168"/>
            <a:ext cx="1252330" cy="536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(E-) Form</a:t>
            </a:r>
          </a:p>
        </p:txBody>
      </p:sp>
      <p:sp>
        <p:nvSpPr>
          <p:cNvPr id="5" name="Oval 4"/>
          <p:cNvSpPr/>
          <p:nvPr/>
        </p:nvSpPr>
        <p:spPr>
          <a:xfrm>
            <a:off x="601318" y="1687168"/>
            <a:ext cx="1252330" cy="536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Galop</a:t>
            </a:r>
          </a:p>
        </p:txBody>
      </p:sp>
      <p:sp>
        <p:nvSpPr>
          <p:cNvPr id="6" name="Rectangle 5"/>
          <p:cNvSpPr/>
          <p:nvPr/>
        </p:nvSpPr>
        <p:spPr>
          <a:xfrm>
            <a:off x="1227482" y="2872447"/>
            <a:ext cx="1603718" cy="1223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7" name="Rectangle 6"/>
          <p:cNvSpPr/>
          <p:nvPr/>
        </p:nvSpPr>
        <p:spPr>
          <a:xfrm>
            <a:off x="1413804" y="2999057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PPS 9.0</a:t>
            </a:r>
          </a:p>
        </p:txBody>
      </p:sp>
      <p:sp>
        <p:nvSpPr>
          <p:cNvPr id="8" name="Rectangle 7"/>
          <p:cNvSpPr/>
          <p:nvPr/>
        </p:nvSpPr>
        <p:spPr>
          <a:xfrm>
            <a:off x="1413803" y="3526595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L4</a:t>
            </a:r>
          </a:p>
        </p:txBody>
      </p:sp>
      <p:sp>
        <p:nvSpPr>
          <p:cNvPr id="9" name="Rectangle 8"/>
          <p:cNvSpPr/>
          <p:nvPr/>
        </p:nvSpPr>
        <p:spPr>
          <a:xfrm>
            <a:off x="323787" y="2350490"/>
            <a:ext cx="1595382" cy="327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Interface/programs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86157" y="2350490"/>
            <a:ext cx="1529861" cy="327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Man </a:t>
            </a:r>
            <a:r>
              <a:rPr lang="nl-BE" sz="1350" dirty="0" err="1">
                <a:solidFill>
                  <a:schemeClr val="tx1"/>
                </a:solidFill>
              </a:rPr>
              <a:t>encodage</a:t>
            </a:r>
            <a:endParaRPr lang="nl-BE" sz="135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27482" y="4265149"/>
            <a:ext cx="1603718" cy="305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Rapportage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27482" y="4739934"/>
            <a:ext cx="1603718" cy="284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Programs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27482" y="5214718"/>
            <a:ext cx="1603718" cy="2743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44298" y="2999057"/>
            <a:ext cx="1187038" cy="40092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bg1"/>
                </a:solidFill>
              </a:rPr>
              <a:t>PPS 9.2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44298" y="3526595"/>
            <a:ext cx="1187038" cy="400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SAP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2899" y="4571122"/>
            <a:ext cx="1603718" cy="305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Rapportage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81865" y="4571122"/>
            <a:ext cx="1603718" cy="284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>
                <a:solidFill>
                  <a:schemeClr val="tx1"/>
                </a:solidFill>
              </a:rPr>
              <a:t>DMS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44297" y="2434591"/>
            <a:ext cx="1187038" cy="55919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/>
              <a:t>INPUT</a:t>
            </a:r>
          </a:p>
        </p:txBody>
      </p:sp>
      <p:cxnSp>
        <p:nvCxnSpPr>
          <p:cNvPr id="20" name="Straight Arrow Connector 19"/>
          <p:cNvCxnSpPr>
            <a:stCxn id="5" idx="4"/>
          </p:cNvCxnSpPr>
          <p:nvPr/>
        </p:nvCxnSpPr>
        <p:spPr>
          <a:xfrm flipH="1">
            <a:off x="1227483" y="2223881"/>
            <a:ext cx="1" cy="126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4"/>
          </p:cNvCxnSpPr>
          <p:nvPr/>
        </p:nvCxnSpPr>
        <p:spPr>
          <a:xfrm flipH="1">
            <a:off x="3012321" y="2223881"/>
            <a:ext cx="1" cy="126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  <a:stCxn id="9" idx="2"/>
          </p:cNvCxnSpPr>
          <p:nvPr/>
        </p:nvCxnSpPr>
        <p:spPr>
          <a:xfrm>
            <a:off x="1121478" y="2677564"/>
            <a:ext cx="732170" cy="194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2"/>
          </p:cNvCxnSpPr>
          <p:nvPr/>
        </p:nvCxnSpPr>
        <p:spPr>
          <a:xfrm flipH="1">
            <a:off x="2386157" y="2677564"/>
            <a:ext cx="764931" cy="189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2"/>
            <a:endCxn id="11" idx="0"/>
          </p:cNvCxnSpPr>
          <p:nvPr/>
        </p:nvCxnSpPr>
        <p:spPr>
          <a:xfrm>
            <a:off x="2029341" y="4096336"/>
            <a:ext cx="0" cy="168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2"/>
            <a:endCxn id="12" idx="0"/>
          </p:cNvCxnSpPr>
          <p:nvPr/>
        </p:nvCxnSpPr>
        <p:spPr>
          <a:xfrm>
            <a:off x="2029341" y="4571122"/>
            <a:ext cx="0" cy="168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2" idx="2"/>
            <a:endCxn id="13" idx="0"/>
          </p:cNvCxnSpPr>
          <p:nvPr/>
        </p:nvCxnSpPr>
        <p:spPr>
          <a:xfrm>
            <a:off x="2029341" y="5024804"/>
            <a:ext cx="0" cy="189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4" idx="2"/>
            <a:endCxn id="15" idx="0"/>
          </p:cNvCxnSpPr>
          <p:nvPr/>
        </p:nvCxnSpPr>
        <p:spPr>
          <a:xfrm>
            <a:off x="6837817" y="3399986"/>
            <a:ext cx="0" cy="126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5" idx="2"/>
            <a:endCxn id="16" idx="0"/>
          </p:cNvCxnSpPr>
          <p:nvPr/>
        </p:nvCxnSpPr>
        <p:spPr>
          <a:xfrm flipH="1">
            <a:off x="5804758" y="3927525"/>
            <a:ext cx="1033059" cy="643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5" idx="2"/>
            <a:endCxn id="17" idx="0"/>
          </p:cNvCxnSpPr>
          <p:nvPr/>
        </p:nvCxnSpPr>
        <p:spPr>
          <a:xfrm>
            <a:off x="6837817" y="3927525"/>
            <a:ext cx="1245908" cy="643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4" idx="3"/>
          </p:cNvCxnSpPr>
          <p:nvPr/>
        </p:nvCxnSpPr>
        <p:spPr>
          <a:xfrm flipH="1">
            <a:off x="1308296" y="2145281"/>
            <a:ext cx="1261261" cy="205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483159" y="857250"/>
            <a:ext cx="52754" cy="5143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928468" y="994410"/>
            <a:ext cx="2393954" cy="3376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/>
              <a:t>AS IS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787250" y="994409"/>
            <a:ext cx="2393954" cy="3376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50" dirty="0"/>
              <a:t>TO BE</a:t>
            </a:r>
          </a:p>
        </p:txBody>
      </p:sp>
    </p:spTree>
    <p:extLst>
      <p:ext uri="{BB962C8B-B14F-4D97-AF65-F5344CB8AC3E}">
        <p14:creationId xmlns:p14="http://schemas.microsoft.com/office/powerpoint/2010/main" val="4242771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FEF87E-5F2A-4993-A18E-2D953EF0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Back-End</a:t>
            </a:r>
            <a:r>
              <a:rPr lang="fr-BE" dirty="0"/>
              <a:t> (met </a:t>
            </a:r>
            <a:r>
              <a:rPr lang="fr-BE" dirty="0" err="1"/>
              <a:t>Defensie</a:t>
            </a:r>
            <a:r>
              <a:rPr lang="fr-BE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98E271-D69D-4445-A61D-B369009AB6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44748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C8C7-EF0A-4CBA-B08A-A639DC3E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Back-End</a:t>
            </a:r>
            <a:r>
              <a:rPr lang="en-GB" dirty="0"/>
              <a:t> –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EDD11-5FF0-42CA-81DA-F02EB29AF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40360"/>
            <a:ext cx="7886700" cy="500174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AD8B371-DD67-4F23-A3CF-33F6FFE9A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80"/>
          <a:stretch/>
        </p:blipFill>
        <p:spPr>
          <a:xfrm>
            <a:off x="628650" y="2219996"/>
            <a:ext cx="8286553" cy="435659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BF7B3F2-BD16-478D-BC8E-25248059615E}"/>
              </a:ext>
            </a:extLst>
          </p:cNvPr>
          <p:cNvSpPr txBox="1"/>
          <p:nvPr/>
        </p:nvSpPr>
        <p:spPr>
          <a:xfrm>
            <a:off x="293727" y="2219996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11/01/19</a:t>
            </a:r>
          </a:p>
        </p:txBody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D6D5025F-DA91-454A-94B1-737547AEF88C}"/>
              </a:ext>
            </a:extLst>
          </p:cNvPr>
          <p:cNvCxnSpPr/>
          <p:nvPr/>
        </p:nvCxnSpPr>
        <p:spPr>
          <a:xfrm>
            <a:off x="1920963" y="2491649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8">
            <a:extLst>
              <a:ext uri="{FF2B5EF4-FFF2-40B4-BE49-F238E27FC236}">
                <a16:creationId xmlns:a16="http://schemas.microsoft.com/office/drawing/2014/main" id="{B6601455-A2EF-4C2A-BACB-35C87A838FC6}"/>
              </a:ext>
            </a:extLst>
          </p:cNvPr>
          <p:cNvSpPr txBox="1"/>
          <p:nvPr/>
        </p:nvSpPr>
        <p:spPr>
          <a:xfrm>
            <a:off x="1187098" y="2220515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31/05/19</a:t>
            </a:r>
          </a:p>
        </p:txBody>
      </p: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D682D907-99E7-46A5-9156-C4611E7EA30C}"/>
              </a:ext>
            </a:extLst>
          </p:cNvPr>
          <p:cNvCxnSpPr/>
          <p:nvPr/>
        </p:nvCxnSpPr>
        <p:spPr>
          <a:xfrm>
            <a:off x="2685214" y="2491551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0">
            <a:extLst>
              <a:ext uri="{FF2B5EF4-FFF2-40B4-BE49-F238E27FC236}">
                <a16:creationId xmlns:a16="http://schemas.microsoft.com/office/drawing/2014/main" id="{8EAF5D74-6252-44CC-A0D1-B4423759023E}"/>
              </a:ext>
            </a:extLst>
          </p:cNvPr>
          <p:cNvSpPr txBox="1"/>
          <p:nvPr/>
        </p:nvSpPr>
        <p:spPr>
          <a:xfrm>
            <a:off x="1944856" y="2220515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31/01/20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7CBDD6AE-A41C-4ECC-BC0A-31EE5F2DE83F}"/>
              </a:ext>
            </a:extLst>
          </p:cNvPr>
          <p:cNvSpPr txBox="1"/>
          <p:nvPr/>
        </p:nvSpPr>
        <p:spPr>
          <a:xfrm>
            <a:off x="2980721" y="2220515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31/03/20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FED43B3A-47FC-49F0-A09D-2786551300A6}"/>
              </a:ext>
            </a:extLst>
          </p:cNvPr>
          <p:cNvSpPr txBox="1"/>
          <p:nvPr/>
        </p:nvSpPr>
        <p:spPr>
          <a:xfrm>
            <a:off x="4110717" y="2220515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30/04/20</a:t>
            </a:r>
          </a:p>
        </p:txBody>
      </p:sp>
      <p:cxnSp>
        <p:nvCxnSpPr>
          <p:cNvPr id="12" name="Straight Connector 15">
            <a:extLst>
              <a:ext uri="{FF2B5EF4-FFF2-40B4-BE49-F238E27FC236}">
                <a16:creationId xmlns:a16="http://schemas.microsoft.com/office/drawing/2014/main" id="{BA3EBDE4-989E-4DAC-9DFA-A66C77724232}"/>
              </a:ext>
            </a:extLst>
          </p:cNvPr>
          <p:cNvCxnSpPr/>
          <p:nvPr/>
        </p:nvCxnSpPr>
        <p:spPr>
          <a:xfrm>
            <a:off x="4843229" y="2491551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F4B7A5BA-BB1C-4C6C-BF18-5E7C7B385639}"/>
              </a:ext>
            </a:extLst>
          </p:cNvPr>
          <p:cNvCxnSpPr/>
          <p:nvPr/>
        </p:nvCxnSpPr>
        <p:spPr>
          <a:xfrm>
            <a:off x="6680039" y="2491551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8113531C-E613-42E4-B4DE-6A79C6FA80E4}"/>
              </a:ext>
            </a:extLst>
          </p:cNvPr>
          <p:cNvCxnSpPr/>
          <p:nvPr/>
        </p:nvCxnSpPr>
        <p:spPr>
          <a:xfrm>
            <a:off x="7783527" y="2491551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9">
            <a:extLst>
              <a:ext uri="{FF2B5EF4-FFF2-40B4-BE49-F238E27FC236}">
                <a16:creationId xmlns:a16="http://schemas.microsoft.com/office/drawing/2014/main" id="{FAF3D654-EEDF-42EF-BA40-F280A7357776}"/>
              </a:ext>
            </a:extLst>
          </p:cNvPr>
          <p:cNvSpPr txBox="1"/>
          <p:nvPr/>
        </p:nvSpPr>
        <p:spPr>
          <a:xfrm>
            <a:off x="5944525" y="2220515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15/11/20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B73A6172-2F1F-4C4D-8CF9-78DF5DEB6286}"/>
              </a:ext>
            </a:extLst>
          </p:cNvPr>
          <p:cNvSpPr txBox="1"/>
          <p:nvPr/>
        </p:nvSpPr>
        <p:spPr>
          <a:xfrm>
            <a:off x="7037391" y="2220515"/>
            <a:ext cx="720000" cy="261004"/>
          </a:xfrm>
          <a:prstGeom prst="rect">
            <a:avLst/>
          </a:prstGeom>
          <a:solidFill>
            <a:srgbClr val="800080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02/01/21</a:t>
            </a:r>
          </a:p>
        </p:txBody>
      </p:sp>
      <p:cxnSp>
        <p:nvCxnSpPr>
          <p:cNvPr id="17" name="Straight Connector 21">
            <a:extLst>
              <a:ext uri="{FF2B5EF4-FFF2-40B4-BE49-F238E27FC236}">
                <a16:creationId xmlns:a16="http://schemas.microsoft.com/office/drawing/2014/main" id="{C85FB51B-2541-4C85-9C92-D3074BBCA080}"/>
              </a:ext>
            </a:extLst>
          </p:cNvPr>
          <p:cNvCxnSpPr/>
          <p:nvPr/>
        </p:nvCxnSpPr>
        <p:spPr>
          <a:xfrm>
            <a:off x="1048127" y="2491551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5">
            <a:extLst>
              <a:ext uri="{FF2B5EF4-FFF2-40B4-BE49-F238E27FC236}">
                <a16:creationId xmlns:a16="http://schemas.microsoft.com/office/drawing/2014/main" id="{68C371C5-F296-4839-96EE-D26F82EADC83}"/>
              </a:ext>
            </a:extLst>
          </p:cNvPr>
          <p:cNvCxnSpPr/>
          <p:nvPr/>
        </p:nvCxnSpPr>
        <p:spPr>
          <a:xfrm>
            <a:off x="3727317" y="2472238"/>
            <a:ext cx="0" cy="28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13720" y="1282456"/>
            <a:ext cx="3116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Planning NGA HR</a:t>
            </a:r>
            <a:endParaRPr lang="fr-BE" sz="3200" b="1" dirty="0"/>
          </a:p>
        </p:txBody>
      </p:sp>
    </p:spTree>
    <p:extLst>
      <p:ext uri="{BB962C8B-B14F-4D97-AF65-F5344CB8AC3E}">
        <p14:creationId xmlns:p14="http://schemas.microsoft.com/office/powerpoint/2010/main" val="1036480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C8C7-EF0A-4CBA-B08A-A639DC3E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Back-End</a:t>
            </a:r>
            <a:r>
              <a:rPr lang="en-GB" dirty="0"/>
              <a:t> –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EDD11-5FF0-42CA-81DA-F02EB29AF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Markt</a:t>
            </a:r>
            <a:r>
              <a:rPr lang="en-GB" dirty="0"/>
              <a:t> </a:t>
            </a:r>
            <a:r>
              <a:rPr lang="en-GB" dirty="0" err="1"/>
              <a:t>werd</a:t>
            </a:r>
            <a:r>
              <a:rPr lang="en-GB" dirty="0"/>
              <a:t> </a:t>
            </a:r>
            <a:r>
              <a:rPr lang="en-GB" dirty="0" err="1"/>
              <a:t>einde</a:t>
            </a:r>
            <a:r>
              <a:rPr lang="en-GB" dirty="0"/>
              <a:t> 2018 </a:t>
            </a:r>
            <a:r>
              <a:rPr lang="en-GB" dirty="0" err="1"/>
              <a:t>gegund</a:t>
            </a:r>
            <a:r>
              <a:rPr lang="en-GB" dirty="0"/>
              <a:t> </a:t>
            </a:r>
            <a:r>
              <a:rPr lang="en-GB" dirty="0" err="1"/>
              <a:t>aan</a:t>
            </a:r>
            <a:r>
              <a:rPr lang="en-GB" dirty="0"/>
              <a:t> NGA HR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Start van het project 11 </a:t>
            </a:r>
            <a:r>
              <a:rPr lang="en-GB" dirty="0" err="1"/>
              <a:t>januari</a:t>
            </a:r>
            <a:r>
              <a:rPr lang="en-GB" dirty="0"/>
              <a:t> 2019 (Kick-off)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Workshops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lopende</a:t>
            </a:r>
            <a:r>
              <a:rPr lang="en-GB" dirty="0"/>
              <a:t> (</a:t>
            </a:r>
            <a:r>
              <a:rPr lang="en-GB" dirty="0" err="1"/>
              <a:t>analysefase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design) -&gt; </a:t>
            </a:r>
            <a:r>
              <a:rPr lang="en-GB" dirty="0" err="1"/>
              <a:t>einde</a:t>
            </a:r>
            <a:r>
              <a:rPr lang="en-GB" dirty="0"/>
              <a:t> </a:t>
            </a:r>
            <a:r>
              <a:rPr lang="en-GB" dirty="0" err="1"/>
              <a:t>voorzien</a:t>
            </a:r>
            <a:r>
              <a:rPr lang="en-GB" dirty="0"/>
              <a:t> 31/05/2019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305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FEF87E-5F2A-4993-A18E-2D953EF0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Front-End</a:t>
            </a:r>
            <a:endParaRPr lang="fr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98E271-D69D-4445-A61D-B369009AB6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622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C8C7-EF0A-4CBA-B08A-A639DC3E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Front-End</a:t>
            </a:r>
            <a:r>
              <a:rPr lang="en-GB" dirty="0"/>
              <a:t> – planning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10AE231-3298-4449-A191-C50483B4CFB6}"/>
              </a:ext>
            </a:extLst>
          </p:cNvPr>
          <p:cNvSpPr/>
          <p:nvPr/>
        </p:nvSpPr>
        <p:spPr>
          <a:xfrm>
            <a:off x="628650" y="2590800"/>
            <a:ext cx="7886700" cy="676275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48E0A2-5A25-45F9-B086-4271B72B1CB6}"/>
              </a:ext>
            </a:extLst>
          </p:cNvPr>
          <p:cNvSpPr txBox="1"/>
          <p:nvPr/>
        </p:nvSpPr>
        <p:spPr>
          <a:xfrm>
            <a:off x="990600" y="24061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2019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1F21F6-FDC3-48F9-8CCD-2887ABD1C6BD}"/>
              </a:ext>
            </a:extLst>
          </p:cNvPr>
          <p:cNvSpPr txBox="1"/>
          <p:nvPr/>
        </p:nvSpPr>
        <p:spPr>
          <a:xfrm>
            <a:off x="4126706" y="241857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2020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E36AE3-6F89-4472-9227-CBCF7A7DB19A}"/>
              </a:ext>
            </a:extLst>
          </p:cNvPr>
          <p:cNvSpPr txBox="1"/>
          <p:nvPr/>
        </p:nvSpPr>
        <p:spPr>
          <a:xfrm>
            <a:off x="7103409" y="238339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2021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68B1E1-CE2F-4266-B80A-AAE316B24106}"/>
              </a:ext>
            </a:extLst>
          </p:cNvPr>
          <p:cNvSpPr/>
          <p:nvPr/>
        </p:nvSpPr>
        <p:spPr>
          <a:xfrm>
            <a:off x="628650" y="2835533"/>
            <a:ext cx="847725" cy="194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80CA53C-125A-4625-BECF-565B331F5D6B}"/>
              </a:ext>
            </a:extLst>
          </p:cNvPr>
          <p:cNvCxnSpPr>
            <a:cxnSpLocks/>
          </p:cNvCxnSpPr>
          <p:nvPr/>
        </p:nvCxnSpPr>
        <p:spPr>
          <a:xfrm flipV="1">
            <a:off x="1316972" y="2746891"/>
            <a:ext cx="0" cy="49160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F3380BF-208E-4735-AEE5-A5D60D1E058D}"/>
              </a:ext>
            </a:extLst>
          </p:cNvPr>
          <p:cNvCxnSpPr>
            <a:cxnSpLocks/>
          </p:cNvCxnSpPr>
          <p:nvPr/>
        </p:nvCxnSpPr>
        <p:spPr>
          <a:xfrm flipV="1">
            <a:off x="4472128" y="2752725"/>
            <a:ext cx="0" cy="49160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0A5C761-3137-4FE7-AB81-E692C59C184C}"/>
              </a:ext>
            </a:extLst>
          </p:cNvPr>
          <p:cNvCxnSpPr>
            <a:cxnSpLocks/>
          </p:cNvCxnSpPr>
          <p:nvPr/>
        </p:nvCxnSpPr>
        <p:spPr>
          <a:xfrm flipV="1">
            <a:off x="1316972" y="2775466"/>
            <a:ext cx="0" cy="49160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031C351-F93E-447C-885E-A353D28E9D31}"/>
              </a:ext>
            </a:extLst>
          </p:cNvPr>
          <p:cNvCxnSpPr>
            <a:cxnSpLocks/>
          </p:cNvCxnSpPr>
          <p:nvPr/>
        </p:nvCxnSpPr>
        <p:spPr>
          <a:xfrm flipV="1">
            <a:off x="7429781" y="2708017"/>
            <a:ext cx="0" cy="49160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Étoile : 4 branches 17">
            <a:extLst>
              <a:ext uri="{FF2B5EF4-FFF2-40B4-BE49-F238E27FC236}">
                <a16:creationId xmlns:a16="http://schemas.microsoft.com/office/drawing/2014/main" id="{D27754E9-E623-4AEA-8E13-F7ECD91D7B38}"/>
              </a:ext>
            </a:extLst>
          </p:cNvPr>
          <p:cNvSpPr/>
          <p:nvPr/>
        </p:nvSpPr>
        <p:spPr>
          <a:xfrm>
            <a:off x="5061315" y="3257550"/>
            <a:ext cx="166968" cy="228600"/>
          </a:xfrm>
          <a:prstGeom prst="star4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37C1852-09C9-40F8-9C3D-91C76C94E47A}"/>
              </a:ext>
            </a:extLst>
          </p:cNvPr>
          <p:cNvSpPr txBox="1"/>
          <p:nvPr/>
        </p:nvSpPr>
        <p:spPr>
          <a:xfrm>
            <a:off x="4746298" y="3486150"/>
            <a:ext cx="797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000" dirty="0"/>
              <a:t>Start </a:t>
            </a:r>
            <a:r>
              <a:rPr lang="fr-BE" sz="1000" dirty="0" err="1"/>
              <a:t>testen</a:t>
            </a:r>
            <a:endParaRPr lang="fr-BE" sz="1000" dirty="0"/>
          </a:p>
          <a:p>
            <a:pPr algn="ctr"/>
            <a:r>
              <a:rPr lang="fr-BE" sz="1000" dirty="0"/>
              <a:t>FE + BE</a:t>
            </a:r>
          </a:p>
        </p:txBody>
      </p:sp>
      <p:sp>
        <p:nvSpPr>
          <p:cNvPr id="20" name="Étoile : 4 branches 19">
            <a:extLst>
              <a:ext uri="{FF2B5EF4-FFF2-40B4-BE49-F238E27FC236}">
                <a16:creationId xmlns:a16="http://schemas.microsoft.com/office/drawing/2014/main" id="{D796E949-1E32-474E-B0C6-8404323C555A}"/>
              </a:ext>
            </a:extLst>
          </p:cNvPr>
          <p:cNvSpPr/>
          <p:nvPr/>
        </p:nvSpPr>
        <p:spPr>
          <a:xfrm>
            <a:off x="7342649" y="3267075"/>
            <a:ext cx="166968" cy="228600"/>
          </a:xfrm>
          <a:prstGeom prst="star4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9A053AD-07E9-4BAD-B454-1C0325DF1E7C}"/>
              </a:ext>
            </a:extLst>
          </p:cNvPr>
          <p:cNvSpPr txBox="1"/>
          <p:nvPr/>
        </p:nvSpPr>
        <p:spPr>
          <a:xfrm>
            <a:off x="6845689" y="3495675"/>
            <a:ext cx="1160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000" dirty="0" err="1"/>
              <a:t>Inproductiestelling</a:t>
            </a:r>
            <a:endParaRPr lang="fr-BE" sz="100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732C26F-C8C3-475D-A9B0-71568EE7B27A}"/>
              </a:ext>
            </a:extLst>
          </p:cNvPr>
          <p:cNvCxnSpPr>
            <a:cxnSpLocks/>
          </p:cNvCxnSpPr>
          <p:nvPr/>
        </p:nvCxnSpPr>
        <p:spPr>
          <a:xfrm flipV="1">
            <a:off x="2787167" y="2727842"/>
            <a:ext cx="0" cy="188225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Étoile : 4 branches 15">
            <a:extLst>
              <a:ext uri="{FF2B5EF4-FFF2-40B4-BE49-F238E27FC236}">
                <a16:creationId xmlns:a16="http://schemas.microsoft.com/office/drawing/2014/main" id="{C442D0A6-1420-4755-A75C-DBCA66EAFA97}"/>
              </a:ext>
            </a:extLst>
          </p:cNvPr>
          <p:cNvSpPr/>
          <p:nvPr/>
        </p:nvSpPr>
        <p:spPr>
          <a:xfrm>
            <a:off x="2705924" y="3267075"/>
            <a:ext cx="166968" cy="228600"/>
          </a:xfrm>
          <a:prstGeom prst="star4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3D47C62-43D9-463E-AEAE-7B01024BDBEF}"/>
              </a:ext>
            </a:extLst>
          </p:cNvPr>
          <p:cNvSpPr txBox="1"/>
          <p:nvPr/>
        </p:nvSpPr>
        <p:spPr>
          <a:xfrm>
            <a:off x="2247438" y="3495675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000" dirty="0"/>
              <a:t>Start </a:t>
            </a:r>
            <a:r>
              <a:rPr lang="fr-BE" sz="1000" dirty="0" err="1"/>
              <a:t>realisatie</a:t>
            </a:r>
            <a:r>
              <a:rPr lang="fr-BE" sz="1000" dirty="0"/>
              <a:t> </a:t>
            </a:r>
            <a:br>
              <a:rPr lang="fr-BE" sz="1000" dirty="0"/>
            </a:br>
            <a:r>
              <a:rPr lang="fr-BE" sz="1000" dirty="0" err="1"/>
              <a:t>nieuwe</a:t>
            </a:r>
            <a:r>
              <a:rPr lang="fr-BE" sz="1000" dirty="0"/>
              <a:t> </a:t>
            </a:r>
            <a:r>
              <a:rPr lang="fr-BE" sz="1000" dirty="0" err="1"/>
              <a:t>oplossing</a:t>
            </a:r>
            <a:endParaRPr lang="fr-BE" sz="1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9E8E04-38A5-4EFB-BF25-769726E27FD2}"/>
              </a:ext>
            </a:extLst>
          </p:cNvPr>
          <p:cNvSpPr/>
          <p:nvPr/>
        </p:nvSpPr>
        <p:spPr>
          <a:xfrm>
            <a:off x="1316972" y="3884355"/>
            <a:ext cx="1470192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dirty="0" err="1"/>
              <a:t>Akkoord</a:t>
            </a:r>
            <a:r>
              <a:rPr lang="fr-BE" sz="1050" dirty="0"/>
              <a:t> IF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E1E2C0-46B0-4436-8319-6DB2A154CDB5}"/>
              </a:ext>
            </a:extLst>
          </p:cNvPr>
          <p:cNvSpPr/>
          <p:nvPr/>
        </p:nvSpPr>
        <p:spPr>
          <a:xfrm>
            <a:off x="1316971" y="4273035"/>
            <a:ext cx="1470192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dirty="0" err="1"/>
              <a:t>Behoefteninzameling</a:t>
            </a:r>
            <a:endParaRPr lang="fr-BE" sz="105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914E99-B587-4290-BDC5-1E02266DBDAB}"/>
              </a:ext>
            </a:extLst>
          </p:cNvPr>
          <p:cNvSpPr/>
          <p:nvPr/>
        </p:nvSpPr>
        <p:spPr>
          <a:xfrm>
            <a:off x="2787165" y="4071180"/>
            <a:ext cx="3569670" cy="2514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dirty="0" err="1">
                <a:solidFill>
                  <a:schemeClr val="tx1"/>
                </a:solidFill>
              </a:rPr>
              <a:t>Constructie</a:t>
            </a:r>
            <a:endParaRPr lang="fr-BE" sz="105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074135-F42C-4FB1-A5C5-33FDA6A3E123}"/>
              </a:ext>
            </a:extLst>
          </p:cNvPr>
          <p:cNvSpPr/>
          <p:nvPr/>
        </p:nvSpPr>
        <p:spPr>
          <a:xfrm>
            <a:off x="5139836" y="4528500"/>
            <a:ext cx="2289945" cy="25146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dirty="0" err="1">
                <a:solidFill>
                  <a:schemeClr val="tx1"/>
                </a:solidFill>
              </a:rPr>
              <a:t>Testen</a:t>
            </a:r>
            <a:r>
              <a:rPr lang="fr-BE" sz="1050" dirty="0">
                <a:solidFill>
                  <a:schemeClr val="tx1"/>
                </a:solidFill>
              </a:rPr>
              <a:t> en </a:t>
            </a:r>
            <a:r>
              <a:rPr lang="fr-BE" sz="1050" dirty="0" err="1">
                <a:solidFill>
                  <a:schemeClr val="tx1"/>
                </a:solidFill>
              </a:rPr>
              <a:t>validatie</a:t>
            </a:r>
            <a:endParaRPr lang="fr-BE" sz="1050" dirty="0">
              <a:solidFill>
                <a:schemeClr val="tx1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EB4BB7F-1C8A-43E3-A876-D43C106EDA8D}"/>
              </a:ext>
            </a:extLst>
          </p:cNvPr>
          <p:cNvCxnSpPr>
            <a:cxnSpLocks/>
          </p:cNvCxnSpPr>
          <p:nvPr/>
        </p:nvCxnSpPr>
        <p:spPr>
          <a:xfrm flipV="1">
            <a:off x="5139842" y="2708017"/>
            <a:ext cx="0" cy="223545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73B1E97-4624-40F3-A5D3-BFE052305528}"/>
              </a:ext>
            </a:extLst>
          </p:cNvPr>
          <p:cNvSpPr/>
          <p:nvPr/>
        </p:nvSpPr>
        <p:spPr>
          <a:xfrm>
            <a:off x="6390311" y="4071180"/>
            <a:ext cx="1039470" cy="2514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dirty="0" err="1">
                <a:solidFill>
                  <a:schemeClr val="tx1"/>
                </a:solidFill>
              </a:rPr>
              <a:t>Stabilisatie</a:t>
            </a:r>
            <a:endParaRPr lang="fr-BE" sz="1050" dirty="0">
              <a:solidFill>
                <a:schemeClr val="tx1"/>
              </a:solidFill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C62939D-4FDC-4C3B-A576-E952A8F816D5}"/>
              </a:ext>
            </a:extLst>
          </p:cNvPr>
          <p:cNvCxnSpPr>
            <a:cxnSpLocks/>
          </p:cNvCxnSpPr>
          <p:nvPr/>
        </p:nvCxnSpPr>
        <p:spPr>
          <a:xfrm flipV="1">
            <a:off x="7426123" y="2708017"/>
            <a:ext cx="0" cy="223545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344EAB2E-EBBE-431B-8F79-03F80DCB477E}"/>
              </a:ext>
            </a:extLst>
          </p:cNvPr>
          <p:cNvSpPr/>
          <p:nvPr/>
        </p:nvSpPr>
        <p:spPr>
          <a:xfrm>
            <a:off x="7463257" y="4071180"/>
            <a:ext cx="782803" cy="25146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1">
                <a:shade val="50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05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C10944-C490-4D87-AB45-2BF362E1C97A}"/>
              </a:ext>
            </a:extLst>
          </p:cNvPr>
          <p:cNvSpPr/>
          <p:nvPr/>
        </p:nvSpPr>
        <p:spPr>
          <a:xfrm>
            <a:off x="7463257" y="4528500"/>
            <a:ext cx="782803" cy="251460"/>
          </a:xfrm>
          <a:prstGeom prst="rect">
            <a:avLst/>
          </a:prstGeom>
          <a:solidFill>
            <a:schemeClr val="accent5">
              <a:lumMod val="10000"/>
              <a:lumOff val="90000"/>
              <a:alpha val="50000"/>
            </a:schemeClr>
          </a:solidFill>
          <a:ln>
            <a:solidFill>
              <a:schemeClr val="accent1">
                <a:shade val="50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050" dirty="0">
              <a:solidFill>
                <a:schemeClr val="tx1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04E296A-E5E2-4A8C-B9DC-AD7B0FBF00B6}"/>
              </a:ext>
            </a:extLst>
          </p:cNvPr>
          <p:cNvSpPr txBox="1"/>
          <p:nvPr/>
        </p:nvSpPr>
        <p:spPr>
          <a:xfrm>
            <a:off x="1153403" y="1841599"/>
            <a:ext cx="6351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000" dirty="0" err="1"/>
              <a:t>Vandaag</a:t>
            </a:r>
            <a:endParaRPr lang="fr-BE" sz="1000" dirty="0"/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C22197D-559A-473C-B3C0-C86ACBEBFAD4}"/>
              </a:ext>
            </a:extLst>
          </p:cNvPr>
          <p:cNvCxnSpPr>
            <a:cxnSpLocks/>
          </p:cNvCxnSpPr>
          <p:nvPr/>
        </p:nvCxnSpPr>
        <p:spPr>
          <a:xfrm flipV="1">
            <a:off x="1470958" y="2085975"/>
            <a:ext cx="0" cy="944523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Étoile : 7 branches 34">
            <a:extLst>
              <a:ext uri="{FF2B5EF4-FFF2-40B4-BE49-F238E27FC236}">
                <a16:creationId xmlns:a16="http://schemas.microsoft.com/office/drawing/2014/main" id="{F1C24924-A4F8-4F6F-8833-8F3D8E3A54B5}"/>
              </a:ext>
            </a:extLst>
          </p:cNvPr>
          <p:cNvSpPr/>
          <p:nvPr/>
        </p:nvSpPr>
        <p:spPr>
          <a:xfrm>
            <a:off x="1389342" y="2838450"/>
            <a:ext cx="163233" cy="174158"/>
          </a:xfrm>
          <a:prstGeom prst="star7">
            <a:avLst/>
          </a:prstGeom>
          <a:solidFill>
            <a:srgbClr val="00B0F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8" name="ZoneTexte 16">
            <a:extLst>
              <a:ext uri="{FF2B5EF4-FFF2-40B4-BE49-F238E27FC236}">
                <a16:creationId xmlns:a16="http://schemas.microsoft.com/office/drawing/2014/main" id="{D3D47C62-43D9-463E-AEAE-7B01024BDBEF}"/>
              </a:ext>
            </a:extLst>
          </p:cNvPr>
          <p:cNvSpPr txBox="1"/>
          <p:nvPr/>
        </p:nvSpPr>
        <p:spPr>
          <a:xfrm>
            <a:off x="7521992" y="4302528"/>
            <a:ext cx="7825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000" dirty="0" err="1"/>
              <a:t>Onderhoud</a:t>
            </a:r>
            <a:endParaRPr lang="fr-BE" sz="1000" dirty="0"/>
          </a:p>
        </p:txBody>
      </p:sp>
    </p:spTree>
    <p:extLst>
      <p:ext uri="{BB962C8B-B14F-4D97-AF65-F5344CB8AC3E}">
        <p14:creationId xmlns:p14="http://schemas.microsoft.com/office/powerpoint/2010/main" val="3791697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C8C7-EF0A-4CBA-B08A-A639DC3E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Front-End</a:t>
            </a:r>
            <a:r>
              <a:rPr lang="en-GB" dirty="0"/>
              <a:t> –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EDD11-5FF0-42CA-81DA-F02EB29AF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Discussies</a:t>
            </a:r>
            <a:r>
              <a:rPr lang="en-GB" dirty="0"/>
              <a:t> </a:t>
            </a:r>
            <a:r>
              <a:rPr lang="en-GB" dirty="0" err="1"/>
              <a:t>lopende</a:t>
            </a:r>
            <a:r>
              <a:rPr lang="en-GB" dirty="0"/>
              <a:t> met IF over de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volgen</a:t>
            </a:r>
            <a:r>
              <a:rPr lang="en-GB" dirty="0"/>
              <a:t> </a:t>
            </a:r>
            <a:r>
              <a:rPr lang="en-GB" dirty="0" err="1"/>
              <a:t>aankoopprocedure</a:t>
            </a:r>
            <a:r>
              <a:rPr lang="en-GB" dirty="0"/>
              <a:t> (SSGPI, DRI, procurement)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In parallel, </a:t>
            </a:r>
            <a:r>
              <a:rPr lang="en-GB" dirty="0" err="1"/>
              <a:t>worden</a:t>
            </a:r>
            <a:r>
              <a:rPr lang="en-GB" dirty="0"/>
              <a:t> in </a:t>
            </a:r>
            <a:r>
              <a:rPr lang="en-GB" dirty="0" err="1"/>
              <a:t>werkgroepen</a:t>
            </a:r>
            <a:r>
              <a:rPr lang="en-GB" dirty="0"/>
              <a:t> de analyses </a:t>
            </a:r>
            <a:r>
              <a:rPr lang="en-GB" dirty="0" err="1"/>
              <a:t>opgestart</a:t>
            </a:r>
            <a:r>
              <a:rPr lang="en-GB" dirty="0"/>
              <a:t> om de </a:t>
            </a:r>
            <a:r>
              <a:rPr lang="en-GB" dirty="0" err="1"/>
              <a:t>technische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functionele</a:t>
            </a:r>
            <a:r>
              <a:rPr lang="en-GB" dirty="0"/>
              <a:t> </a:t>
            </a:r>
            <a:r>
              <a:rPr lang="en-GB" dirty="0" err="1"/>
              <a:t>behoeften</a:t>
            </a:r>
            <a:r>
              <a:rPr lang="en-GB" dirty="0"/>
              <a:t> in </a:t>
            </a:r>
            <a:r>
              <a:rPr lang="en-GB" dirty="0" err="1"/>
              <a:t>kaart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brengen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755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PI">
      <a:dk1>
        <a:srgbClr val="000000"/>
      </a:dk1>
      <a:lt1>
        <a:srgbClr val="F8F8F8"/>
      </a:lt1>
      <a:dk2>
        <a:srgbClr val="333399"/>
      </a:dk2>
      <a:lt2>
        <a:srgbClr val="EAF4F4"/>
      </a:lt2>
      <a:accent1>
        <a:srgbClr val="5DAEAE"/>
      </a:accent1>
      <a:accent2>
        <a:srgbClr val="CC6600"/>
      </a:accent2>
      <a:accent3>
        <a:srgbClr val="A5A5A5"/>
      </a:accent3>
      <a:accent4>
        <a:srgbClr val="FFC000"/>
      </a:accent4>
      <a:accent5>
        <a:srgbClr val="121239"/>
      </a:accent5>
      <a:accent6>
        <a:srgbClr val="92D050"/>
      </a:accent6>
      <a:hlink>
        <a:srgbClr val="0070C0"/>
      </a:hlink>
      <a:folHlink>
        <a:srgbClr val="B879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_x0020_Type0 xmlns="3addad13-a343-4faf-b3bc-4effe40dbbf8">pptx</File_x0020_Type0>
    <_dlc_DocId xmlns="09ccf85d-5984-4e45-8d79-5fd5954ba2d4">BPOLBDRI-1555665576-48</_dlc_DocId>
    <_dlc_DocIdUrl xmlns="09ccf85d-5984-4e45-8d79-5fd5954ba2d4">
      <Url>https://work.bpolb.eu/sites/dri/Document%20center/_layouts/15/DocIdRedir.aspx?ID=BPOLBDRI-1555665576-48</Url>
      <Description>BPOLBDRI-1555665576-48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6CEE1626A7B94F9D11892B0EE9D7D4" ma:contentTypeVersion="2" ma:contentTypeDescription="Create a new document." ma:contentTypeScope="" ma:versionID="8163cea9097859b900ae2f8fe22b0652">
  <xsd:schema xmlns:xsd="http://www.w3.org/2001/XMLSchema" xmlns:xs="http://www.w3.org/2001/XMLSchema" xmlns:p="http://schemas.microsoft.com/office/2006/metadata/properties" xmlns:ns2="09ccf85d-5984-4e45-8d79-5fd5954ba2d4" xmlns:ns3="3addad13-a343-4faf-b3bc-4effe40dbbf8" xmlns:ns4="c7c78591-5771-4895-8616-9235d87a9d97" targetNamespace="http://schemas.microsoft.com/office/2006/metadata/properties" ma:root="true" ma:fieldsID="64f8745e1d6e1601eac8ffa8aa1f0cb2" ns2:_="" ns3:_="" ns4:_="">
    <xsd:import namespace="09ccf85d-5984-4e45-8d79-5fd5954ba2d4"/>
    <xsd:import namespace="3addad13-a343-4faf-b3bc-4effe40dbbf8"/>
    <xsd:import namespace="c7c78591-5771-4895-8616-9235d87a9d9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File_x0020_Type0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ccf85d-5984-4e45-8d79-5fd5954ba2d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ddad13-a343-4faf-b3bc-4effe40dbbf8" elementFormDefault="qualified">
    <xsd:import namespace="http://schemas.microsoft.com/office/2006/documentManagement/types"/>
    <xsd:import namespace="http://schemas.microsoft.com/office/infopath/2007/PartnerControls"/>
    <xsd:element name="File_x0020_Type0" ma:index="11" nillable="true" ma:displayName="File Type" ma:internalName="File_x0020_Type0">
      <xsd:simpleType>
        <xsd:restriction base="dms:Text">
          <xsd:maxLength value="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c78591-5771-4895-8616-9235d87a9d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419016D-F188-4D22-8F32-CDBAA8403E73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3addad13-a343-4faf-b3bc-4effe40dbbf8"/>
    <ds:schemaRef ds:uri="http://purl.org/dc/terms/"/>
    <ds:schemaRef ds:uri="c7c78591-5771-4895-8616-9235d87a9d97"/>
    <ds:schemaRef ds:uri="http://schemas.microsoft.com/office/2006/documentManagement/types"/>
    <ds:schemaRef ds:uri="http://purl.org/dc/dcmitype/"/>
    <ds:schemaRef ds:uri="http://schemas.microsoft.com/office/infopath/2007/PartnerControls"/>
    <ds:schemaRef ds:uri="09ccf85d-5984-4e45-8d79-5fd5954ba2d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745FEFC-5A83-45B8-AC2A-D6CA642467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6FA55F-2D6E-4D0B-BD03-BEBD708EC8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ccf85d-5984-4e45-8d79-5fd5954ba2d4"/>
    <ds:schemaRef ds:uri="3addad13-a343-4faf-b3bc-4effe40dbbf8"/>
    <ds:schemaRef ds:uri="c7c78591-5771-4895-8616-9235d87a9d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653D9B0-7391-4FC4-B39C-229A4EEC814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171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Nieuwe Loonmotor</vt:lpstr>
      <vt:lpstr>PowerPoint Presentation</vt:lpstr>
      <vt:lpstr>PowerPoint Presentation</vt:lpstr>
      <vt:lpstr>Back-End (met Defensie)</vt:lpstr>
      <vt:lpstr>Back-End – planning</vt:lpstr>
      <vt:lpstr>Back-End – planning</vt:lpstr>
      <vt:lpstr>Front-End</vt:lpstr>
      <vt:lpstr>Front-End – planning</vt:lpstr>
      <vt:lpstr>Front-End – planning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GPI Standard Ratio 4:3 Template_FN</dc:title>
  <dc:creator>Olivier.David@police.belgium.eu</dc:creator>
  <cp:lastModifiedBy>Vaes Annelies</cp:lastModifiedBy>
  <cp:revision>55</cp:revision>
  <dcterms:created xsi:type="dcterms:W3CDTF">2017-09-20T14:04:19Z</dcterms:created>
  <dcterms:modified xsi:type="dcterms:W3CDTF">2019-04-04T11:57:08Z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0x010100846CEE1626A7B94F9D11892B0EE9D7D4</vt:lpwstr>
  </property>
  <property fmtid="{D5CDD505-2E9C-101B-9397-08002B2CF9AE}" pid="3" name="_dlc_DocIdItemGuid">
    <vt:lpwstr>b8245536-b506-4187-bd18-d79196f34c7c</vt:lpwstr>
  </property>
</Properties>
</file>